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1" r:id="rId9"/>
    <p:sldId id="266" r:id="rId10"/>
    <p:sldId id="265" r:id="rId11"/>
    <p:sldId id="267" r:id="rId12"/>
    <p:sldId id="268" r:id="rId13"/>
    <p:sldId id="270" r:id="rId14"/>
    <p:sldId id="269" r:id="rId15"/>
    <p:sldId id="273" r:id="rId16"/>
    <p:sldId id="271" r:id="rId17"/>
    <p:sldId id="275" r:id="rId18"/>
    <p:sldId id="274" r:id="rId19"/>
    <p:sldId id="272" r:id="rId20"/>
    <p:sldId id="278" r:id="rId21"/>
    <p:sldId id="280" r:id="rId22"/>
    <p:sldId id="281" r:id="rId23"/>
    <p:sldId id="276" r:id="rId24"/>
    <p:sldId id="284" r:id="rId25"/>
    <p:sldId id="277" r:id="rId26"/>
    <p:sldId id="283" r:id="rId27"/>
    <p:sldId id="286" r:id="rId28"/>
    <p:sldId id="287" r:id="rId29"/>
    <p:sldId id="288" r:id="rId30"/>
    <p:sldId id="282" r:id="rId31"/>
    <p:sldId id="285" r:id="rId32"/>
    <p:sldId id="289" r:id="rId33"/>
    <p:sldId id="292" r:id="rId34"/>
    <p:sldId id="294" r:id="rId35"/>
    <p:sldId id="291" r:id="rId36"/>
    <p:sldId id="279" r:id="rId37"/>
    <p:sldId id="293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6307-C586-43CD-A96F-0AB6C5F2A2BE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F115-AB64-4D7D-ADD8-527C31B2AA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2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4F115-AB64-4D7D-ADD8-527C31B2AAA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7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4F115-AB64-4D7D-ADD8-527C31B2AAAE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03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 forrás http://nemetfilozofia.hu/filozofia_ontologia_heidegger.html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4F115-AB64-4D7D-ADD8-527C31B2AAA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6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4F115-AB64-4D7D-ADD8-527C31B2AAAE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1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4F115-AB64-4D7D-ADD8-527C31B2AAAE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2020. 03. 12.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dirty="0"/>
              <a:t>Pilinszky János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800" dirty="0"/>
              <a:t>Élete és művei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Verseiben nagy szerepet kapnak a vallási szimbólumok, hiszen mélyen hívő, katolikus vallású volt.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1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b="1" dirty="0"/>
              <a:t>Négysoros</a:t>
            </a:r>
          </a:p>
          <a:p>
            <a:pPr marL="0" indent="0">
              <a:buNone/>
            </a:pPr>
            <a:r>
              <a:rPr lang="hu-HU" sz="4400" dirty="0">
                <a:solidFill>
                  <a:srgbClr val="00B050"/>
                </a:solidFill>
              </a:rPr>
              <a:t>Alvó szegek a jéghideg homokban.</a:t>
            </a:r>
            <a:br>
              <a:rPr lang="hu-HU" sz="4400" dirty="0">
                <a:solidFill>
                  <a:srgbClr val="00B050"/>
                </a:solidFill>
              </a:rPr>
            </a:br>
            <a:r>
              <a:rPr lang="hu-HU" sz="4400" dirty="0">
                <a:solidFill>
                  <a:srgbClr val="00B050"/>
                </a:solidFill>
              </a:rPr>
              <a:t>Plakátmagányban ázó éjjelek.</a:t>
            </a:r>
            <a:br>
              <a:rPr lang="hu-HU" sz="4400" dirty="0">
                <a:solidFill>
                  <a:srgbClr val="00B050"/>
                </a:solidFill>
              </a:rPr>
            </a:br>
            <a:r>
              <a:rPr lang="hu-HU" sz="4400" dirty="0">
                <a:solidFill>
                  <a:srgbClr val="00B050"/>
                </a:solidFill>
              </a:rPr>
              <a:t>Égve hagytad a folyosón a villanyt.</a:t>
            </a:r>
            <a:br>
              <a:rPr lang="hu-HU" sz="4400" dirty="0">
                <a:solidFill>
                  <a:srgbClr val="00B050"/>
                </a:solidFill>
              </a:rPr>
            </a:br>
            <a:r>
              <a:rPr lang="hu-HU" sz="4400" dirty="0">
                <a:solidFill>
                  <a:srgbClr val="00B050"/>
                </a:solidFill>
              </a:rPr>
              <a:t>Ma ontják véremet. </a:t>
            </a:r>
            <a:endParaRPr lang="hu-H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429309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ellentéteket ismersz fel a vers első sorában?</a:t>
            </a:r>
          </a:p>
        </p:txBody>
      </p:sp>
    </p:spTree>
    <p:extLst>
      <p:ext uri="{BB962C8B-B14F-4D97-AF65-F5344CB8AC3E}">
        <p14:creationId xmlns:p14="http://schemas.microsoft.com/office/powerpoint/2010/main" val="173742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 első sorában az ellentétek keltenek feszültséget: a szeg hegyessége a homok lágyságával, a homokhoz általában társított meleg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(sivatag, tengerpart)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jéghideg jelzővel.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3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>
                <a:solidFill>
                  <a:srgbClr val="00B050"/>
                </a:solidFill>
              </a:rPr>
              <a:t>Plakátmagányban ázó éjjelek.</a:t>
            </a:r>
            <a:br>
              <a:rPr lang="hu-HU" sz="4400" dirty="0">
                <a:solidFill>
                  <a:srgbClr val="00B050"/>
                </a:solidFill>
              </a:rPr>
            </a:br>
            <a:endParaRPr lang="hu-H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155679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 a célja a plakátnak? Eléri ezt a célt a </a:t>
            </a:r>
            <a:r>
              <a:rPr lang="hu-HU" sz="3200" dirty="0" err="1">
                <a:solidFill>
                  <a:srgbClr val="00B050"/>
                </a:solidFill>
              </a:rPr>
              <a:t>vesben</a:t>
            </a:r>
            <a:r>
              <a:rPr lang="hu-HU" sz="3200" dirty="0">
                <a:solidFill>
                  <a:srgbClr val="00B050"/>
                </a:solidFill>
              </a:rPr>
              <a:t> szereplő plakát?</a:t>
            </a:r>
          </a:p>
        </p:txBody>
      </p:sp>
    </p:spTree>
    <p:extLst>
      <p:ext uri="{BB962C8B-B14F-4D97-AF65-F5344CB8AC3E}">
        <p14:creationId xmlns:p14="http://schemas.microsoft.com/office/powerpoint/2010/main" val="376133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második versszakban a „plakátmagány” szó kelti fel leginkább az érdeklődést, hiszen ez egy szokatlan szókapcsolat. A plakát célja a figyelemfelkeltés, üzenetátadás, de jelen esetben ezt a célját nem tudja teljesíteni.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7" y="2754351"/>
            <a:ext cx="5904656" cy="39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>
                <a:solidFill>
                  <a:srgbClr val="00B050"/>
                </a:solidFill>
              </a:rPr>
              <a:t>Égve hagytad a folyosón a villanyt.</a:t>
            </a:r>
            <a:br>
              <a:rPr lang="hu-HU" sz="4400" dirty="0">
                <a:solidFill>
                  <a:srgbClr val="00B050"/>
                </a:solidFill>
              </a:rPr>
            </a:br>
            <a:endParaRPr lang="hu-H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7888" y="234996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 folyosó, és miért hagyta valaki égve a villanyt?</a:t>
            </a:r>
          </a:p>
        </p:txBody>
      </p:sp>
    </p:spTree>
    <p:extLst>
      <p:ext uri="{BB962C8B-B14F-4D97-AF65-F5344CB8AC3E}">
        <p14:creationId xmlns:p14="http://schemas.microsoft.com/office/powerpoint/2010/main" val="102773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folyosó jelen esetben a kivezető utat, az összeköttetést jelentheti. A „hagytad” ige jelzi, hogy valaki szándékosan cselekedett, azt akarja, hogy bárki tudja használni ezt a folyosót.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3"/>
            <a:ext cx="4536504" cy="44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hu-HU" sz="4400" dirty="0">
                <a:solidFill>
                  <a:srgbClr val="00B050"/>
                </a:solidFill>
              </a:rPr>
            </a:br>
            <a:r>
              <a:rPr lang="hu-HU" sz="4400" dirty="0">
                <a:solidFill>
                  <a:srgbClr val="00B050"/>
                </a:solidFill>
              </a:rPr>
              <a:t>Ma ontják véremet. </a:t>
            </a:r>
            <a:endParaRPr lang="hu-H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33337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 „ma” kifejezés?</a:t>
            </a:r>
          </a:p>
        </p:txBody>
      </p:sp>
    </p:spTree>
    <p:extLst>
      <p:ext uri="{BB962C8B-B14F-4D97-AF65-F5344CB8AC3E}">
        <p14:creationId xmlns:p14="http://schemas.microsoft.com/office/powerpoint/2010/main" val="58835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ma kifejezés egyszerre utal egy konkrét időpontra, de jelentésében benne van az örök időre való utalás, hiszen bármelyik napra igaz, hogy a mai nap. Az utolsó sort tehát úgy is lehet érteni, hogy minden nap ontják véremet.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41171"/>
            <a:ext cx="5770984" cy="38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2331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 értelme nem egyértelmű. A homokban fekvő szegek és vérontás utalhat Jézus halálára, a megváltásra, de a versből kiolvasható az emberi élet kilátástalansága is.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3960440" cy="47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Pilinszky János (Budapest, 1921. – Budapest, 1981.) a huszadik század egyik legjelentősebb Baumgarten-díjas, József Attila-díjas és Kossuth-díjas magyar költője.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1"/>
            <a:ext cx="6264696" cy="43946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0405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800" b="1" dirty="0">
                <a:latin typeface="Times New Roman" pitchFamily="18" charset="0"/>
                <a:cs typeface="Times New Roman" pitchFamily="18" charset="0"/>
              </a:rPr>
              <a:t>Harmadnapon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fölzúgnak a hamuszín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egek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hajnalfele a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ravensbrücki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fák.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megérzik a fényt a gyökerek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szél támad. És fölzeng a világ.</a:t>
            </a:r>
          </a:p>
          <a:p>
            <a:pPr marL="0" indent="0">
              <a:spcBef>
                <a:spcPts val="0"/>
              </a:spcBef>
              <a:buNone/>
            </a:pPr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megölhették hitvány zsoldosok,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megszünhetett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dobogni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Harmadnapra legyőzte a halált.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resurrexit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tertia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79512" y="53732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Milyen konkrét utalások találhatóak a versben?</a:t>
            </a:r>
          </a:p>
        </p:txBody>
      </p:sp>
    </p:spTree>
    <p:extLst>
      <p:ext uri="{BB962C8B-B14F-4D97-AF65-F5344CB8AC3E}">
        <p14:creationId xmlns:p14="http://schemas.microsoft.com/office/powerpoint/2010/main" val="217183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cím és a költemény utolsó sora egyértelműen Jézus feltámadására utal, aki halálával megváltotta az embereket. A „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ravensbrücki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” kifejezés pedig egyértelműen a munkatáborok világát idézi a versbe.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3" y="2780928"/>
            <a:ext cx="4412754" cy="24482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50145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8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37626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fölzúgnak a hamuszín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egek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hajnalfele a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ravensbrücki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fák.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megérzik a fényt a gyökerek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szél támad. És fölzeng a világ.</a:t>
            </a:r>
          </a:p>
          <a:p>
            <a:pPr marL="0" indent="0">
              <a:spcBef>
                <a:spcPts val="0"/>
              </a:spcBef>
              <a:buNone/>
            </a:pPr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85293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Milyen költői képek jelennek meg a versszakban és mire utalhatnak ezek?</a:t>
            </a:r>
          </a:p>
        </p:txBody>
      </p:sp>
    </p:spTree>
    <p:extLst>
      <p:ext uri="{BB962C8B-B14F-4D97-AF65-F5344CB8AC3E}">
        <p14:creationId xmlns:p14="http://schemas.microsoft.com/office/powerpoint/2010/main" val="126351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első versszakban megszemélyesítésekkel találkozunk. Az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egek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zúgása, a szél feltámadása, és a világ zengése mind valami nagy dolognak az előjelei lehetnek.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Biblia szerint Jézus halálakor az egész ég elsötétült, és a templomban lévő függöny is elszakadt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30963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megölhették hitvány zsoldosok,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megszünhetett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dobogni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Harmadnapra legyőzte a halált.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resurrexit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tertia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520" y="3266047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B050"/>
                </a:solidFill>
              </a:rPr>
              <a:t>Mi utal a versszakban Jézusra?</a:t>
            </a:r>
          </a:p>
        </p:txBody>
      </p:sp>
    </p:spTree>
    <p:extLst>
      <p:ext uri="{BB962C8B-B14F-4D97-AF65-F5344CB8AC3E}">
        <p14:creationId xmlns:p14="http://schemas.microsoft.com/office/powerpoint/2010/main" val="323927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költemény nem tesz említést arról, hogy kit öltek meg, de Jézus Krisztusról nevének elhallgatása kapcsolhatja össze tudatunkban a lágerek áldozatait a világ megváltójával.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7"/>
            <a:ext cx="7416824" cy="41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2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4807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Ravensbrücki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passió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Kilép a többiek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közűl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megáll a kockacsendben,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vetitett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kép hunyorog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rabruha és fegyencfej.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Félelmetesen maga van,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pórusait látni,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mindene olyan óriás,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mindene oly parányi.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nincs tovább. A többi már,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többi annyi volt csak,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elfelejtett kiáltani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mielőtt földre roskadt.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32040" y="2924944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</a:t>
            </a:r>
            <a:r>
              <a:rPr lang="hu-HU" sz="3200" dirty="0" err="1"/>
              <a:t>Ravensbrücki</a:t>
            </a:r>
            <a:r>
              <a:rPr lang="hu-HU" sz="3200" dirty="0"/>
              <a:t> passió már a címében létrehozza a kapcsolódást a</a:t>
            </a:r>
          </a:p>
          <a:p>
            <a:pPr algn="just"/>
            <a:r>
              <a:rPr lang="hu-HU" sz="3200" dirty="0"/>
              <a:t>Holokauszt és Jézus szenvedéstörténete között.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44008" y="4766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 a mű címe?</a:t>
            </a:r>
          </a:p>
        </p:txBody>
      </p:sp>
    </p:spTree>
    <p:extLst>
      <p:ext uri="{BB962C8B-B14F-4D97-AF65-F5344CB8AC3E}">
        <p14:creationId xmlns:p14="http://schemas.microsoft.com/office/powerpoint/2010/main" val="37533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Kilép a többiek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közűl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megáll a kockacsendben,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vetitett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kép hunyorog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rabruha és fegyencfej.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292494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Az állóképként mutatja be az eseményeket, mintha egyetlen kimerevített képkockát írna le a költő. A balladák hangulatát és stílusát figyelhetjük meg, hogy a mű főszereplőjét szűkszavúan jellemzi: „rabruha és fegyencfej”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767211" y="404664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Mire utalnak a „kockacsend” és a „</a:t>
            </a:r>
            <a:r>
              <a:rPr lang="hu-HU" sz="3200" dirty="0" err="1">
                <a:solidFill>
                  <a:srgbClr val="00B050"/>
                </a:solidFill>
              </a:rPr>
              <a:t>vetitett</a:t>
            </a:r>
            <a:r>
              <a:rPr lang="hu-HU" sz="3200" dirty="0">
                <a:solidFill>
                  <a:srgbClr val="00B050"/>
                </a:solidFill>
              </a:rPr>
              <a:t> kép kifejezések?”</a:t>
            </a:r>
          </a:p>
        </p:txBody>
      </p:sp>
    </p:spTree>
    <p:extLst>
      <p:ext uri="{BB962C8B-B14F-4D97-AF65-F5344CB8AC3E}">
        <p14:creationId xmlns:p14="http://schemas.microsoft.com/office/powerpoint/2010/main" val="1553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27363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Félelmetesen maga van,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pórusait látni,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mindene olyan óriás,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mindene oly parányi.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2924944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versben szereplő fogoly kilép a sorból, így magányossá válik, egyedüli ember a tömegből. A fogoly egyszerre kisember, megalázott rab, de ellenszegülése mégis nagyságot sugároz 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44008" y="47667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Milyen ellentéteket fedezel fe a versszakban?</a:t>
            </a:r>
          </a:p>
        </p:txBody>
      </p:sp>
    </p:spTree>
    <p:extLst>
      <p:ext uri="{BB962C8B-B14F-4D97-AF65-F5344CB8AC3E}">
        <p14:creationId xmlns:p14="http://schemas.microsoft.com/office/powerpoint/2010/main" val="9763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040560" cy="21602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nincs tovább. A többi már,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többi annyi volt csak,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elfelejtett kiáltani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mielőtt földre roskadt.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2924944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rab halálának módját nem hangsúlyozza ki a mű, de annál inkább kiemeli a némaságát. Az olvasó várná, hogy megfogalmazza tiltakozását az utolsó szó jogán, ez azonban elmarad 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012160" y="18864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 történik a fogollyal?</a:t>
            </a:r>
          </a:p>
        </p:txBody>
      </p:sp>
    </p:spTree>
    <p:extLst>
      <p:ext uri="{BB962C8B-B14F-4D97-AF65-F5344CB8AC3E}">
        <p14:creationId xmlns:p14="http://schemas.microsoft.com/office/powerpoint/2010/main" val="41029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Nyugat irodalmi folyóirat negyedik, ún. „újholdas” nemzedékének tagja Nemes Nagy Ágnessel, Örkény Istvánnal együtt, a Nyugat, s szellemi utódának, a Magyar Csillagnak megszűnése után az Újhold (folyóirat) körül csoportosultak.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5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92488" cy="64807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Halak a hálóban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Csillaghálóban hányódunk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partravont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szánk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semmiségbe tátog,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száraz űrt harap.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Suttogón hiába hív az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elveszett elem,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szúró kövek, kavicsok közt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fuldokolva kell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egymás ellen élnünk-halnunk!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Szívünk megremeg.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Vergődésünk testvérünket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91A732F-3725-4476-ACBA-93E607F00CCB}"/>
              </a:ext>
            </a:extLst>
          </p:cNvPr>
          <p:cNvSpPr/>
          <p:nvPr/>
        </p:nvSpPr>
        <p:spPr>
          <a:xfrm>
            <a:off x="4596578" y="69269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sebzi, fojtja meg.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Egymást túlkiáltó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szónkra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visszhang sem felel;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öldökölnünk és csatáznunk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nincs miért, de kell.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Bűnhődünk, de bűnhődésünk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mégse büntetés,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 válthat ki poklainkból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semmi szenvedés.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Roppant hálóban hányódunk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éjfélkor talán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étek leszünk egy hatalmas</a:t>
            </a:r>
          </a:p>
          <a:p>
            <a:pPr algn="just"/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halász asztalán.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DF45D6-CEAF-43F2-BC59-6F553B6BD9C9}"/>
              </a:ext>
            </a:extLst>
          </p:cNvPr>
          <p:cNvSpPr txBox="1"/>
          <p:nvPr/>
        </p:nvSpPr>
        <p:spPr>
          <a:xfrm>
            <a:off x="179512" y="590369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Mit tudsz megállapítani a versformáról? Melyik versláb jellemző a versre?</a:t>
            </a:r>
          </a:p>
        </p:txBody>
      </p:sp>
    </p:spTree>
    <p:extLst>
      <p:ext uri="{BB962C8B-B14F-4D97-AF65-F5344CB8AC3E}">
        <p14:creationId xmlns:p14="http://schemas.microsoft.com/office/powerpoint/2010/main" val="1274080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 8 és 5 szótagos,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trochaikus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(- u) lüktetésű sorokból áll, rímelése X A X A (félrím)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0FFB13D-A1CC-44E0-8919-53343D606032}"/>
              </a:ext>
            </a:extLst>
          </p:cNvPr>
          <p:cNvSpPr/>
          <p:nvPr/>
        </p:nvSpPr>
        <p:spPr>
          <a:xfrm>
            <a:off x="179512" y="2828835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Csillaghálóban hányódunk</a:t>
            </a:r>
          </a:p>
          <a:p>
            <a:pPr algn="just"/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partravont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halak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szánk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semmiségbe tátog,</a:t>
            </a:r>
          </a:p>
          <a:p>
            <a:pPr algn="just"/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száraz űrt </a:t>
            </a:r>
            <a:r>
              <a:rPr lang="hu-H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harap</a:t>
            </a: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06D38CE-40CC-4E8F-AE19-64733EB88767}"/>
              </a:ext>
            </a:extLst>
          </p:cNvPr>
          <p:cNvSpPr txBox="1"/>
          <p:nvPr/>
        </p:nvSpPr>
        <p:spPr>
          <a:xfrm>
            <a:off x="4446512" y="285750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8 szótag (- - I - - I - -  I - -  )</a:t>
            </a:r>
          </a:p>
          <a:p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5 szótag (- u I – u u)</a:t>
            </a:r>
          </a:p>
          <a:p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8 szótag (- u I – u I – u I - u)</a:t>
            </a:r>
          </a:p>
          <a:p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5 szótag (- u I – u u)</a:t>
            </a:r>
          </a:p>
        </p:txBody>
      </p:sp>
    </p:spTree>
    <p:extLst>
      <p:ext uri="{BB962C8B-B14F-4D97-AF65-F5344CB8AC3E}">
        <p14:creationId xmlns:p14="http://schemas.microsoft.com/office/powerpoint/2010/main" val="223906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0081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Mire utal a mű címe: Halak a hálóban?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2A87906-FA91-46E9-9D75-10C3DE4E0996}"/>
              </a:ext>
            </a:extLst>
          </p:cNvPr>
          <p:cNvSpPr txBox="1">
            <a:spLocks/>
          </p:cNvSpPr>
          <p:nvPr/>
        </p:nvSpPr>
        <p:spPr>
          <a:xfrm>
            <a:off x="178554" y="1196752"/>
            <a:ext cx="850728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cím a halak kiszolgáltatottságára utal,  szabadulásuk szinte reménytelen, a pusztulás várja őket.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6349CA8-DBEE-4D8F-9AE7-5D0D8CCC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77" y="2852936"/>
            <a:ext cx="5373552" cy="35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1" cy="45365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Csillaghálóban hányódunk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partravont</a:t>
            </a: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halak,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szánk</a:t>
            </a: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semmiségbe tátog,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száraz űrt harap.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Suttogón hiába hív az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elveszett elem,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szúró kövek, kavicsok közt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fuldokolva kell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egymás ellen élnünk-halnunk!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Szívünk megremeg.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572000" y="17583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partra vont halak az éltető vízből a számukra idegen és durva világba kerülnek.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77400" y="18864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Milyen környezetbe kerülnek a halak? Mit szimbolizálhat ez?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A22264-8166-427C-9510-4DCFB4217A45}"/>
              </a:ext>
            </a:extLst>
          </p:cNvPr>
          <p:cNvSpPr txBox="1"/>
          <p:nvPr/>
        </p:nvSpPr>
        <p:spPr>
          <a:xfrm>
            <a:off x="179512" y="4353447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levegő számukra belélegezhetetlen, a kövek felsértik őket. Az emberi életet szimbolizálja ez az állapot, számunkra a világ idegen, mintha nem természetes közegünk lenne.</a:t>
            </a:r>
          </a:p>
        </p:txBody>
      </p:sp>
    </p:spTree>
    <p:extLst>
      <p:ext uri="{BB962C8B-B14F-4D97-AF65-F5344CB8AC3E}">
        <p14:creationId xmlns:p14="http://schemas.microsoft.com/office/powerpoint/2010/main" val="42848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55272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a gondolat, hogy a világ számunkra idegen, érthetetlen hely, Martin Heidegger egzisztenciális filozófiájában is megjelenik: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"ez most az </a:t>
            </a:r>
            <a:r>
              <a:rPr lang="hu-H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otthontalanságnak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 világ kísérteties idegenségének és </a:t>
            </a:r>
            <a:r>
              <a:rPr lang="hu-HU" sz="2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rejtélyességének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hangulata s egyben saját létünk abszolút végességéé és lehatároltságáé, annak </a:t>
            </a:r>
            <a:r>
              <a:rPr lang="hu-H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hangulata, hogy megkérdezésünk nélkül egy érthetetlen, abszurd világba vettettünk (</a:t>
            </a:r>
            <a:r>
              <a:rPr lang="hu-HU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Geworfenheit</a:t>
            </a:r>
            <a:r>
              <a:rPr lang="hu-H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hogy kiszolgáltattattunk a halálnak, a vétkessé válásnak és a valamennyi felületes érzést és hangulatot végső soron állatfestő alaphangulatnak, a szorongásnak (</a:t>
            </a:r>
            <a:r>
              <a:rPr lang="hu-HU" sz="2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Angst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hu-H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határtalan egyedüllét és a világ minden támaszt s értelmet adó rendjétől való elhagyatottság</a:t>
            </a:r>
            <a:r>
              <a:rPr lang="hu-H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 megélésében az ember számára csak két lehetőség marad fenn: a kétségbeesés vagy a visszahúzódás saját létünk legbensőbb pólusába, az egzisztenciába." *</a:t>
            </a:r>
          </a:p>
        </p:txBody>
      </p:sp>
    </p:spTree>
    <p:extLst>
      <p:ext uri="{BB962C8B-B14F-4D97-AF65-F5344CB8AC3E}">
        <p14:creationId xmlns:p14="http://schemas.microsoft.com/office/powerpoint/2010/main" val="152987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1" cy="45365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Vergődésünk testvérünket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sebzi, fojtja meg.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Egymást túlkiáltó </a:t>
            </a:r>
            <a:r>
              <a:rPr lang="hu-HU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szónkra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visszhang sem felel;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öldökölnünk és csatáznunk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nincs miért, de kell.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7400" y="18864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Mi fokozza a szenvedést? Miért történik ez?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A22264-8166-427C-9510-4DCFB4217A45}"/>
              </a:ext>
            </a:extLst>
          </p:cNvPr>
          <p:cNvSpPr txBox="1"/>
          <p:nvPr/>
        </p:nvSpPr>
        <p:spPr>
          <a:xfrm>
            <a:off x="174750" y="3136612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szenvedést az fokozza, hogy nem csak a környezet barátságtalan, de egymást is megsebezzük. Ez nem csak értelmetlen, hiszen ezzel nem segítünk magunkon, de sokszor tudattalan, így elkerülhetetlen.</a:t>
            </a:r>
          </a:p>
        </p:txBody>
      </p:sp>
    </p:spTree>
    <p:extLst>
      <p:ext uri="{BB962C8B-B14F-4D97-AF65-F5344CB8AC3E}">
        <p14:creationId xmlns:p14="http://schemas.microsoft.com/office/powerpoint/2010/main" val="25206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Hasonló filozófia jelenik meg Pilinszky kortársának, Weöres Sándornak De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profundis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című művében is: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„hisz egymáson élősködve élünk,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más halálán életet cserélünk: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föld rendje ez.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Testvér itt a kő, fa, állat, ember,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testvért eszem lucskos gyötrelemmel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testvérem megesz.”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keleti filozófiákban (</a:t>
            </a:r>
            <a:r>
              <a:rPr lang="hu-HU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dzsénizmus</a:t>
            </a: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is hasonló gondolatok jelennek meg.</a:t>
            </a:r>
          </a:p>
        </p:txBody>
      </p:sp>
    </p:spTree>
    <p:extLst>
      <p:ext uri="{BB962C8B-B14F-4D97-AF65-F5344CB8AC3E}">
        <p14:creationId xmlns:p14="http://schemas.microsoft.com/office/powerpoint/2010/main" val="3762750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320481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Bűnhődünk, de bűnhődésünk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mégse büntetés,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 válthat ki poklainkból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semmi szenvedés.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Roppant hálóban hányódunk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éjfélkor talán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étek leszünk egy hatalmas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halász asztalán.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7400" y="1886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Mi az értelme a földi szenvedésnek?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EA22264-8166-427C-9510-4DCFB4217A45}"/>
              </a:ext>
            </a:extLst>
          </p:cNvPr>
          <p:cNvSpPr txBox="1"/>
          <p:nvPr/>
        </p:nvSpPr>
        <p:spPr>
          <a:xfrm>
            <a:off x="0" y="429309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A szenvedés itt nem a megtisztuláshoz vezető út, nem a múltban elkövetett bűnök miatti vezeklés, nincs célja, értelme. </a:t>
            </a:r>
          </a:p>
        </p:txBody>
      </p:sp>
    </p:spTree>
    <p:extLst>
      <p:ext uri="{BB962C8B-B14F-4D97-AF65-F5344CB8AC3E}">
        <p14:creationId xmlns:p14="http://schemas.microsoft.com/office/powerpoint/2010/main" val="6568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budapesti piarista gimnáziumban érettségizett;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jogot, majd magyar irodalmat és művészettörténetet hallgatott, de egyetemi tanulmányait nem fejezte be.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5328592" cy="42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1944 őszén katonának hívták be, így került el a németországi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Harbachba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ahol egész életre szóló, megrendítő élménye lett a koncentrációs táborok borzalmaival való találkozás.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16911"/>
            <a:ext cx="6233976" cy="43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második világháború utáni magyar líra egyik legnagyobb teljesítménye a Harmadnapon 1959 című kötet.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96" y="1628800"/>
            <a:ext cx="6336704" cy="47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Míg az ötvenes években viszonylag szűk körben ismerték, a hetvenes években már általános elismerés övezte, számos irodalmi díjat kapott.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772816"/>
            <a:ext cx="624873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Alig egy hónappal az Ingrid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Ficheux-vel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kötött házassága után,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1981. május 27-én Budapesten elhunyt.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3823072" cy="50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Pilinszky János művei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Pilinszky több műfajban alkotott, de talán a leghíresebbek rövid, pár soros versei. Ezeknél a verseknél – </a:t>
            </a:r>
            <a:r>
              <a:rPr lang="hu-H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Örkény egyperces novelláihoz hasonlóan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nagy szerepe van az olvasó képzeletének a mű ”megfejtésében” 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6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1600</Words>
  <Application>Microsoft Office PowerPoint</Application>
  <PresentationFormat>Diavetítés a képernyőre (4:3 oldalarány)</PresentationFormat>
  <Paragraphs>186</Paragraphs>
  <Slides>37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Office-téma</vt:lpstr>
      <vt:lpstr>Pilinszky János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41</cp:revision>
  <dcterms:created xsi:type="dcterms:W3CDTF">2015-08-27T02:13:55Z</dcterms:created>
  <dcterms:modified xsi:type="dcterms:W3CDTF">2020-03-12T06:27:42Z</dcterms:modified>
</cp:coreProperties>
</file>